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2" r:id="rId1"/>
    <p:sldMasterId id="2147483868" r:id="rId2"/>
  </p:sldMasterIdLst>
  <p:notesMasterIdLst>
    <p:notesMasterId r:id="rId30"/>
  </p:notesMasterIdLst>
  <p:sldIdLst>
    <p:sldId id="256" r:id="rId3"/>
    <p:sldId id="257" r:id="rId4"/>
    <p:sldId id="259" r:id="rId5"/>
    <p:sldId id="265" r:id="rId6"/>
    <p:sldId id="266" r:id="rId7"/>
    <p:sldId id="267" r:id="rId8"/>
    <p:sldId id="298" r:id="rId9"/>
    <p:sldId id="269" r:id="rId10"/>
    <p:sldId id="270" r:id="rId11"/>
    <p:sldId id="297" r:id="rId12"/>
    <p:sldId id="271" r:id="rId13"/>
    <p:sldId id="273" r:id="rId14"/>
    <p:sldId id="277" r:id="rId15"/>
    <p:sldId id="276" r:id="rId16"/>
    <p:sldId id="279" r:id="rId17"/>
    <p:sldId id="299" r:id="rId18"/>
    <p:sldId id="280" r:id="rId19"/>
    <p:sldId id="300" r:id="rId20"/>
    <p:sldId id="301" r:id="rId21"/>
    <p:sldId id="288" r:id="rId22"/>
    <p:sldId id="289" r:id="rId23"/>
    <p:sldId id="282" r:id="rId24"/>
    <p:sldId id="287" r:id="rId25"/>
    <p:sldId id="291" r:id="rId26"/>
    <p:sldId id="283" r:id="rId27"/>
    <p:sldId id="284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8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5"/>
    <p:restoredTop sz="94650"/>
  </p:normalViewPr>
  <p:slideViewPr>
    <p:cSldViewPr snapToGrid="0" snapToObjects="1">
      <p:cViewPr varScale="1">
        <p:scale>
          <a:sx n="69" d="100"/>
          <a:sy n="69" d="100"/>
        </p:scale>
        <p:origin x="-36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61EBE-9D50-4286-916F-0FCB4315E492}" type="doc">
      <dgm:prSet loTypeId="urn:microsoft.com/office/officeart/2005/8/layout/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3FEC46-F066-497E-8A74-48C7BEA5EA65}">
      <dgm:prSet/>
      <dgm:spPr/>
      <dgm:t>
        <a:bodyPr/>
        <a:lstStyle/>
        <a:p>
          <a:r>
            <a:rPr lang="en-US" dirty="0" err="1" smtClean="0"/>
            <a:t>Bharadwaj</a:t>
          </a:r>
          <a:r>
            <a:rPr lang="en-US" dirty="0" smtClean="0"/>
            <a:t> </a:t>
          </a:r>
          <a:r>
            <a:rPr lang="en-US" dirty="0"/>
            <a:t>Joshi.</a:t>
          </a:r>
        </a:p>
      </dgm:t>
    </dgm:pt>
    <dgm:pt modelId="{900F9C02-5251-4129-A034-7414AC47A474}" type="parTrans" cxnId="{498D4963-CA8A-487A-9BCA-E84DEE89E11D}">
      <dgm:prSet/>
      <dgm:spPr/>
      <dgm:t>
        <a:bodyPr/>
        <a:lstStyle/>
        <a:p>
          <a:endParaRPr lang="en-US"/>
        </a:p>
      </dgm:t>
    </dgm:pt>
    <dgm:pt modelId="{74128047-3A91-4D78-86F8-81520B47C44A}" type="sibTrans" cxnId="{498D4963-CA8A-487A-9BCA-E84DEE89E11D}">
      <dgm:prSet/>
      <dgm:spPr/>
      <dgm:t>
        <a:bodyPr/>
        <a:lstStyle/>
        <a:p>
          <a:endParaRPr lang="en-US"/>
        </a:p>
      </dgm:t>
    </dgm:pt>
    <dgm:pt modelId="{AFC7BD45-A0A7-4087-B595-8C2EFCE490AA}">
      <dgm:prSet/>
      <dgm:spPr/>
      <dgm:t>
        <a:bodyPr/>
        <a:lstStyle/>
        <a:p>
          <a:r>
            <a:rPr lang="en-US" dirty="0" err="1"/>
            <a:t>Mamta</a:t>
          </a:r>
          <a:r>
            <a:rPr lang="en-US" dirty="0"/>
            <a:t> </a:t>
          </a:r>
          <a:r>
            <a:rPr lang="en-US" dirty="0" err="1" smtClean="0"/>
            <a:t>Sinha</a:t>
          </a:r>
          <a:r>
            <a:rPr lang="en-US" dirty="0" smtClean="0"/>
            <a:t>.</a:t>
          </a:r>
          <a:r>
            <a:rPr lang="en-US" dirty="0"/>
            <a:t>     </a:t>
          </a:r>
        </a:p>
      </dgm:t>
    </dgm:pt>
    <dgm:pt modelId="{198BFD8F-391A-4A78-864E-3A9C31E1B2E8}" type="parTrans" cxnId="{B3CFCDA4-63D7-45D3-AA95-681EFBF79C24}">
      <dgm:prSet/>
      <dgm:spPr/>
      <dgm:t>
        <a:bodyPr/>
        <a:lstStyle/>
        <a:p>
          <a:endParaRPr lang="en-US"/>
        </a:p>
      </dgm:t>
    </dgm:pt>
    <dgm:pt modelId="{445DE02C-217E-4300-A83F-A19BBF984220}" type="sibTrans" cxnId="{B3CFCDA4-63D7-45D3-AA95-681EFBF79C24}">
      <dgm:prSet/>
      <dgm:spPr/>
      <dgm:t>
        <a:bodyPr/>
        <a:lstStyle/>
        <a:p>
          <a:endParaRPr lang="en-US"/>
        </a:p>
      </dgm:t>
    </dgm:pt>
    <dgm:pt modelId="{8B0C49FD-A32A-4DE9-839B-3EFE3019DD53}">
      <dgm:prSet/>
      <dgm:spPr/>
      <dgm:t>
        <a:bodyPr/>
        <a:lstStyle/>
        <a:p>
          <a:r>
            <a:rPr lang="en-US" dirty="0" err="1" smtClean="0"/>
            <a:t>Pooja</a:t>
          </a:r>
          <a:r>
            <a:rPr lang="en-US" dirty="0" smtClean="0"/>
            <a:t> </a:t>
          </a:r>
          <a:r>
            <a:rPr lang="en-US" dirty="0" err="1" smtClean="0"/>
            <a:t>Patil</a:t>
          </a:r>
          <a:r>
            <a:rPr lang="en-US" dirty="0" smtClean="0"/>
            <a:t>.</a:t>
          </a:r>
          <a:endParaRPr lang="en-US" dirty="0"/>
        </a:p>
      </dgm:t>
    </dgm:pt>
    <dgm:pt modelId="{BAD2B2ED-B0EF-4E3E-B512-53D528D7ACE4}" type="parTrans" cxnId="{9DDA4F32-77BE-4273-995A-9C67E5016281}">
      <dgm:prSet/>
      <dgm:spPr/>
      <dgm:t>
        <a:bodyPr/>
        <a:lstStyle/>
        <a:p>
          <a:endParaRPr lang="en-US"/>
        </a:p>
      </dgm:t>
    </dgm:pt>
    <dgm:pt modelId="{BCFECC22-3024-49C1-AC83-6ABEDD8A7630}" type="sibTrans" cxnId="{9DDA4F32-77BE-4273-995A-9C67E5016281}">
      <dgm:prSet/>
      <dgm:spPr/>
      <dgm:t>
        <a:bodyPr/>
        <a:lstStyle/>
        <a:p>
          <a:endParaRPr lang="en-US"/>
        </a:p>
      </dgm:t>
    </dgm:pt>
    <dgm:pt modelId="{D22C50EC-D448-D74F-9E43-B63DF4E02387}" type="pres">
      <dgm:prSet presAssocID="{13A61EBE-9D50-4286-916F-0FCB4315E4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2403648-E4A5-D74F-AA9A-3A13346E31B8}" type="pres">
      <dgm:prSet presAssocID="{8B0C49FD-A32A-4DE9-839B-3EFE3019DD53}" presName="boxAndChildren" presStyleCnt="0"/>
      <dgm:spPr/>
    </dgm:pt>
    <dgm:pt modelId="{B62047A6-4827-A841-8A7F-82268698345D}" type="pres">
      <dgm:prSet presAssocID="{8B0C49FD-A32A-4DE9-839B-3EFE3019DD53}" presName="parentTextBox" presStyleLbl="node1" presStyleIdx="0" presStyleCnt="3"/>
      <dgm:spPr/>
      <dgm:t>
        <a:bodyPr/>
        <a:lstStyle/>
        <a:p>
          <a:endParaRPr lang="en-IN"/>
        </a:p>
      </dgm:t>
    </dgm:pt>
    <dgm:pt modelId="{B953A1D6-8222-054F-B75D-73E93F9328DD}" type="pres">
      <dgm:prSet presAssocID="{445DE02C-217E-4300-A83F-A19BBF984220}" presName="sp" presStyleCnt="0"/>
      <dgm:spPr/>
    </dgm:pt>
    <dgm:pt modelId="{E3570AFB-3461-7542-9B5F-9200DAEAEB4E}" type="pres">
      <dgm:prSet presAssocID="{AFC7BD45-A0A7-4087-B595-8C2EFCE490AA}" presName="arrowAndChildren" presStyleCnt="0"/>
      <dgm:spPr/>
    </dgm:pt>
    <dgm:pt modelId="{8B47BE6B-C720-3A4A-8D6F-0F9A6C0C330F}" type="pres">
      <dgm:prSet presAssocID="{AFC7BD45-A0A7-4087-B595-8C2EFCE490AA}" presName="parentTextArrow" presStyleLbl="node1" presStyleIdx="1" presStyleCnt="3"/>
      <dgm:spPr/>
      <dgm:t>
        <a:bodyPr/>
        <a:lstStyle/>
        <a:p>
          <a:endParaRPr lang="en-IN"/>
        </a:p>
      </dgm:t>
    </dgm:pt>
    <dgm:pt modelId="{0494A26C-E94B-6049-B1AB-E6522B073FC1}" type="pres">
      <dgm:prSet presAssocID="{74128047-3A91-4D78-86F8-81520B47C44A}" presName="sp" presStyleCnt="0"/>
      <dgm:spPr/>
    </dgm:pt>
    <dgm:pt modelId="{B87F96B4-1E2A-0F46-8071-0FAA2F531BEA}" type="pres">
      <dgm:prSet presAssocID="{203FEC46-F066-497E-8A74-48C7BEA5EA65}" presName="arrowAndChildren" presStyleCnt="0"/>
      <dgm:spPr/>
    </dgm:pt>
    <dgm:pt modelId="{A3D5B416-B5EA-E540-AD3B-BE7E762789EB}" type="pres">
      <dgm:prSet presAssocID="{203FEC46-F066-497E-8A74-48C7BEA5EA65}" presName="parentTextArrow" presStyleLbl="node1" presStyleIdx="2" presStyleCnt="3"/>
      <dgm:spPr/>
      <dgm:t>
        <a:bodyPr/>
        <a:lstStyle/>
        <a:p>
          <a:endParaRPr lang="en-IN"/>
        </a:p>
      </dgm:t>
    </dgm:pt>
  </dgm:ptLst>
  <dgm:cxnLst>
    <dgm:cxn modelId="{BD53398C-5596-704B-9A7A-6639E8D9F39E}" type="presOf" srcId="{13A61EBE-9D50-4286-916F-0FCB4315E492}" destId="{D22C50EC-D448-D74F-9E43-B63DF4E02387}" srcOrd="0" destOrd="0" presId="urn:microsoft.com/office/officeart/2005/8/layout/process4"/>
    <dgm:cxn modelId="{B3CFCDA4-63D7-45D3-AA95-681EFBF79C24}" srcId="{13A61EBE-9D50-4286-916F-0FCB4315E492}" destId="{AFC7BD45-A0A7-4087-B595-8C2EFCE490AA}" srcOrd="1" destOrd="0" parTransId="{198BFD8F-391A-4A78-864E-3A9C31E1B2E8}" sibTransId="{445DE02C-217E-4300-A83F-A19BBF984220}"/>
    <dgm:cxn modelId="{498D4963-CA8A-487A-9BCA-E84DEE89E11D}" srcId="{13A61EBE-9D50-4286-916F-0FCB4315E492}" destId="{203FEC46-F066-497E-8A74-48C7BEA5EA65}" srcOrd="0" destOrd="0" parTransId="{900F9C02-5251-4129-A034-7414AC47A474}" sibTransId="{74128047-3A91-4D78-86F8-81520B47C44A}"/>
    <dgm:cxn modelId="{9DDA4F32-77BE-4273-995A-9C67E5016281}" srcId="{13A61EBE-9D50-4286-916F-0FCB4315E492}" destId="{8B0C49FD-A32A-4DE9-839B-3EFE3019DD53}" srcOrd="2" destOrd="0" parTransId="{BAD2B2ED-B0EF-4E3E-B512-53D528D7ACE4}" sibTransId="{BCFECC22-3024-49C1-AC83-6ABEDD8A7630}"/>
    <dgm:cxn modelId="{DE2AD8AD-2298-8548-A880-1EC39587F752}" type="presOf" srcId="{AFC7BD45-A0A7-4087-B595-8C2EFCE490AA}" destId="{8B47BE6B-C720-3A4A-8D6F-0F9A6C0C330F}" srcOrd="0" destOrd="0" presId="urn:microsoft.com/office/officeart/2005/8/layout/process4"/>
    <dgm:cxn modelId="{57798F5E-E04D-DC44-BA43-F3038E5AEDD6}" type="presOf" srcId="{203FEC46-F066-497E-8A74-48C7BEA5EA65}" destId="{A3D5B416-B5EA-E540-AD3B-BE7E762789EB}" srcOrd="0" destOrd="0" presId="urn:microsoft.com/office/officeart/2005/8/layout/process4"/>
    <dgm:cxn modelId="{67954F52-E2C4-4641-AE12-416FBA0763E1}" type="presOf" srcId="{8B0C49FD-A32A-4DE9-839B-3EFE3019DD53}" destId="{B62047A6-4827-A841-8A7F-82268698345D}" srcOrd="0" destOrd="0" presId="urn:microsoft.com/office/officeart/2005/8/layout/process4"/>
    <dgm:cxn modelId="{46BAB4D6-00BB-E94C-950C-AD1971529DB3}" type="presParOf" srcId="{D22C50EC-D448-D74F-9E43-B63DF4E02387}" destId="{B2403648-E4A5-D74F-AA9A-3A13346E31B8}" srcOrd="0" destOrd="0" presId="urn:microsoft.com/office/officeart/2005/8/layout/process4"/>
    <dgm:cxn modelId="{90A8D6F9-C16D-5449-92C4-CD38DB48E1FA}" type="presParOf" srcId="{B2403648-E4A5-D74F-AA9A-3A13346E31B8}" destId="{B62047A6-4827-A841-8A7F-82268698345D}" srcOrd="0" destOrd="0" presId="urn:microsoft.com/office/officeart/2005/8/layout/process4"/>
    <dgm:cxn modelId="{239A21F2-4735-F840-BF59-7C4C31A1BE93}" type="presParOf" srcId="{D22C50EC-D448-D74F-9E43-B63DF4E02387}" destId="{B953A1D6-8222-054F-B75D-73E93F9328DD}" srcOrd="1" destOrd="0" presId="urn:microsoft.com/office/officeart/2005/8/layout/process4"/>
    <dgm:cxn modelId="{95DBD5EF-668D-EE41-B8B6-AB066CE4F95F}" type="presParOf" srcId="{D22C50EC-D448-D74F-9E43-B63DF4E02387}" destId="{E3570AFB-3461-7542-9B5F-9200DAEAEB4E}" srcOrd="2" destOrd="0" presId="urn:microsoft.com/office/officeart/2005/8/layout/process4"/>
    <dgm:cxn modelId="{A3413C69-B1FB-A341-95C1-F49C7D125876}" type="presParOf" srcId="{E3570AFB-3461-7542-9B5F-9200DAEAEB4E}" destId="{8B47BE6B-C720-3A4A-8D6F-0F9A6C0C330F}" srcOrd="0" destOrd="0" presId="urn:microsoft.com/office/officeart/2005/8/layout/process4"/>
    <dgm:cxn modelId="{9112C6E0-DC9F-E148-9B51-EAB5543E6FBE}" type="presParOf" srcId="{D22C50EC-D448-D74F-9E43-B63DF4E02387}" destId="{0494A26C-E94B-6049-B1AB-E6522B073FC1}" srcOrd="3" destOrd="0" presId="urn:microsoft.com/office/officeart/2005/8/layout/process4"/>
    <dgm:cxn modelId="{3FDF366F-64DF-B74B-8C2C-FF70E6B0C8A5}" type="presParOf" srcId="{D22C50EC-D448-D74F-9E43-B63DF4E02387}" destId="{B87F96B4-1E2A-0F46-8071-0FAA2F531BEA}" srcOrd="4" destOrd="0" presId="urn:microsoft.com/office/officeart/2005/8/layout/process4"/>
    <dgm:cxn modelId="{A429C524-5A1F-D745-BBEB-6F9D864E6117}" type="presParOf" srcId="{B87F96B4-1E2A-0F46-8071-0FAA2F531BEA}" destId="{A3D5B416-B5EA-E540-AD3B-BE7E762789E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047A6-4827-A841-8A7F-82268698345D}">
      <dsp:nvSpPr>
        <dsp:cNvPr id="0" name=""/>
        <dsp:cNvSpPr/>
      </dsp:nvSpPr>
      <dsp:spPr>
        <a:xfrm>
          <a:off x="0" y="2735869"/>
          <a:ext cx="3568660" cy="897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Pooja</a:t>
          </a:r>
          <a:r>
            <a:rPr lang="en-US" sz="3300" kern="1200" dirty="0" smtClean="0"/>
            <a:t> </a:t>
          </a:r>
          <a:r>
            <a:rPr lang="en-US" sz="3300" kern="1200" dirty="0" err="1" smtClean="0"/>
            <a:t>Patil</a:t>
          </a:r>
          <a:r>
            <a:rPr lang="en-US" sz="3300" kern="1200" dirty="0" smtClean="0"/>
            <a:t>.</a:t>
          </a:r>
          <a:endParaRPr lang="en-US" sz="3300" kern="1200" dirty="0"/>
        </a:p>
      </dsp:txBody>
      <dsp:txXfrm>
        <a:off x="0" y="2735869"/>
        <a:ext cx="3568660" cy="897973"/>
      </dsp:txXfrm>
    </dsp:sp>
    <dsp:sp modelId="{8B47BE6B-C720-3A4A-8D6F-0F9A6C0C330F}">
      <dsp:nvSpPr>
        <dsp:cNvPr id="0" name=""/>
        <dsp:cNvSpPr/>
      </dsp:nvSpPr>
      <dsp:spPr>
        <a:xfrm rot="10800000">
          <a:off x="0" y="1368256"/>
          <a:ext cx="3568660" cy="1381083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/>
            <a:t>Mamta</a:t>
          </a:r>
          <a:r>
            <a:rPr lang="en-US" sz="3300" kern="1200" dirty="0"/>
            <a:t> </a:t>
          </a:r>
          <a:r>
            <a:rPr lang="en-US" sz="3300" kern="1200" dirty="0" err="1" smtClean="0"/>
            <a:t>Sinha</a:t>
          </a:r>
          <a:r>
            <a:rPr lang="en-US" sz="3300" kern="1200" dirty="0" smtClean="0"/>
            <a:t>.</a:t>
          </a:r>
          <a:r>
            <a:rPr lang="en-US" sz="3300" kern="1200" dirty="0"/>
            <a:t>     </a:t>
          </a:r>
        </a:p>
      </dsp:txBody>
      <dsp:txXfrm rot="10800000">
        <a:off x="0" y="1368256"/>
        <a:ext cx="3568660" cy="897386"/>
      </dsp:txXfrm>
    </dsp:sp>
    <dsp:sp modelId="{A3D5B416-B5EA-E540-AD3B-BE7E762789EB}">
      <dsp:nvSpPr>
        <dsp:cNvPr id="0" name=""/>
        <dsp:cNvSpPr/>
      </dsp:nvSpPr>
      <dsp:spPr>
        <a:xfrm rot="10800000">
          <a:off x="0" y="642"/>
          <a:ext cx="3568660" cy="1381083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Bharadwaj</a:t>
          </a:r>
          <a:r>
            <a:rPr lang="en-US" sz="3300" kern="1200" dirty="0" smtClean="0"/>
            <a:t> </a:t>
          </a:r>
          <a:r>
            <a:rPr lang="en-US" sz="3300" kern="1200" dirty="0"/>
            <a:t>Joshi.</a:t>
          </a:r>
        </a:p>
      </dsp:txBody>
      <dsp:txXfrm rot="10800000">
        <a:off x="0" y="642"/>
        <a:ext cx="3568660" cy="897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9D359-D898-4F42-80A8-68156A8E6DAD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BB5CE-EABB-EE4B-A87E-7FEA6492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8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BB5CE-EABB-EE4B-A87E-7FEA6492BE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0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BB5CE-EABB-EE4B-A87E-7FEA6492BE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3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99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49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8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81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70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9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60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62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61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87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89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88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9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2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9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8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3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1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3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9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791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2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tortipster.com/20386-new-discovery-can-protect-against-parkinsons-disease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lipart-library.com/parkinsons-disease-cliparts.html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atware.co/naive-baye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11Ujjawal/k-nearest-neighbor-36655489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slideshare.net/aorriols/lecture12-svm" TargetMode="Externa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svm-kernel-functions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igishere.wordpress.com/2018/09/22/random-forest-algorith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news.mit.edu/2019/atmseer-machine-learning-black-box-0531" TargetMode="Externa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videoblocks.com/video/team-members-working-together-teamwork-word-3d-animation-hopdg8zsisgq4u0m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neurocaricaturas.com/en/2019/04/08/input-output-cerebro-abstracto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dido/attention-brain-response-in-the-digital-world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usinessnewsdaily.com/6343-the-future-of-content-marketing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HoangNguyen446/data-preprocessing-61678779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3dprintingindustry.com/news/sasam-european-am-standardization-4108/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www.efilecabinet.com/slideshow-the-10-most-important-pieces-of-dms-relevant-legislation-and-standard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pr.com/guides/economics/correlation/correlation-in-a-whole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5A71294-C247-450A-BB34-6E68648C95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xmlns="" id="{D36A0BA4-6A63-41D3-B0FA-43799ABC4A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2EDBEF-35EB-FA4D-AE6C-E47A8E11D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09398"/>
            <a:ext cx="6823988" cy="3453419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chemeClr val="tx1"/>
                </a:solidFill>
              </a:rPr>
              <a:t/>
            </a:r>
            <a:br>
              <a:rPr lang="en-US" sz="6000">
                <a:solidFill>
                  <a:schemeClr val="tx1"/>
                </a:solidFill>
              </a:rPr>
            </a:br>
            <a:r>
              <a:rPr lang="en-US" sz="6000">
                <a:solidFill>
                  <a:schemeClr val="tx1"/>
                </a:solidFill>
              </a:rPr>
              <a:t>PARKINSON’S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0EC8BAE-0958-6F40-AF55-E782D60E0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4572000"/>
            <a:ext cx="6823988" cy="102358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chemeClr val="tx1">
                    <a:alpha val="60000"/>
                  </a:schemeClr>
                </a:solidFill>
              </a:rPr>
              <a:t>Prof. Zhiguo Zhou </a:t>
            </a:r>
          </a:p>
          <a:p>
            <a:pPr>
              <a:lnSpc>
                <a:spcPct val="100000"/>
              </a:lnSpc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73313D8-D259-4D89-9CE5-14884FB40D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619" y="457200"/>
            <a:ext cx="6766560" cy="9143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animal&#10;&#10;Description automatically generated">
            <a:extLst>
              <a:ext uri="{FF2B5EF4-FFF2-40B4-BE49-F238E27FC236}">
                <a16:creationId xmlns:a16="http://schemas.microsoft.com/office/drawing/2014/main" xmlns="" id="{4B876622-359A-E042-9855-7219376C97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5095" r="1" b="272"/>
          <a:stretch/>
        </p:blipFill>
        <p:spPr>
          <a:xfrm>
            <a:off x="8140428" y="10"/>
            <a:ext cx="4051572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F48114-002D-324C-BDB2-CB86941B7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l="8696" r="7712" b="3"/>
          <a:stretch/>
        </p:blipFill>
        <p:spPr>
          <a:xfrm>
            <a:off x="8140428" y="3429000"/>
            <a:ext cx="40515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02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1644836-F1DD-8E4C-8213-7048B9CD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362" y="0"/>
            <a:ext cx="6677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9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9C867835-A917-4A2B-8424-3AFAF74363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704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165F1F-BF8F-6042-B998-2E93D939DE2D}"/>
              </a:ext>
            </a:extLst>
          </p:cNvPr>
          <p:cNvSpPr/>
          <p:nvPr/>
        </p:nvSpPr>
        <p:spPr>
          <a:xfrm>
            <a:off x="535387" y="2248263"/>
            <a:ext cx="3768917" cy="16061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i="1" u="none" strike="noStrike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ATTRIBUTES AFTER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i="1" u="none" strike="noStrike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PRE-PROCESSING</a:t>
            </a:r>
            <a:endParaRPr lang="en-US" sz="3400" b="1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5A1968DB-B28A-4642-A6E8-2A56C5DE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8622" y="91368"/>
            <a:ext cx="5650329" cy="67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5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AA3CC463-F933-4AC4-86E1-5AC14B0C3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025D2DB-A12A-44DB-B00E-F4D622329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2F7130A-DB4B-0D4A-8C14-9FB0E9C6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211" r="60213" b="83211"/>
          <a:stretch/>
        </p:blipFill>
        <p:spPr>
          <a:xfrm>
            <a:off x="622549" y="1479733"/>
            <a:ext cx="3854945" cy="80312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E7E7877-F64E-4EEA-B778-138031EFF8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2BB50AE6-7AB1-064E-BA40-6A1DBD923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4111828"/>
            <a:ext cx="3854945" cy="174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7DD6C4F3-70FD-4F13-919C-702EE48864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0A579BC-DD77-444E-ABA2-04DD4A2AB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764" y="1577106"/>
            <a:ext cx="6410084" cy="37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8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0">
            <a:extLst>
              <a:ext uri="{FF2B5EF4-FFF2-40B4-BE49-F238E27FC236}">
                <a16:creationId xmlns:a16="http://schemas.microsoft.com/office/drawing/2014/main" xmlns="" id="{BFDC535F-AC0A-417D-96AB-6706BECACD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7" name="Rectangle 72">
            <a:extLst>
              <a:ext uri="{FF2B5EF4-FFF2-40B4-BE49-F238E27FC236}">
                <a16:creationId xmlns:a16="http://schemas.microsoft.com/office/drawing/2014/main" xmlns="" id="{97AAAF8E-31DB-4148-8FCA-4D8233D691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2E1AE37-C77C-0E44-AD93-6F2ECF785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7063" b="74421"/>
          <a:stretch/>
        </p:blipFill>
        <p:spPr>
          <a:xfrm>
            <a:off x="818437" y="3103083"/>
            <a:ext cx="6253058" cy="651270"/>
          </a:xfrm>
          <a:prstGeom prst="rect">
            <a:avLst/>
          </a:prstGeom>
        </p:spPr>
      </p:pic>
      <p:sp>
        <p:nvSpPr>
          <p:cNvPr id="8198" name="Rectangle 74">
            <a:extLst>
              <a:ext uri="{FF2B5EF4-FFF2-40B4-BE49-F238E27FC236}">
                <a16:creationId xmlns:a16="http://schemas.microsoft.com/office/drawing/2014/main" xmlns="" id="{AA274328-4774-4DF9-BA53-452565122F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5B394C8C-58C1-4A48-ACD9-D21461C7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3059" y="1441545"/>
            <a:ext cx="3502643" cy="158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Rectangle 76">
            <a:extLst>
              <a:ext uri="{FF2B5EF4-FFF2-40B4-BE49-F238E27FC236}">
                <a16:creationId xmlns:a16="http://schemas.microsoft.com/office/drawing/2014/main" xmlns="" id="{01C7B46D-2FEF-4FAA-915B-8B21A66BB6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EF201E5-93CA-6340-8205-ECA8A63D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393" y="4126253"/>
            <a:ext cx="4285883" cy="224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70">
            <a:extLst>
              <a:ext uri="{FF2B5EF4-FFF2-40B4-BE49-F238E27FC236}">
                <a16:creationId xmlns:a16="http://schemas.microsoft.com/office/drawing/2014/main" xmlns="" id="{AA3CC463-F933-4AC4-86E1-5AC14B0C3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1" name="Rectangle 72">
            <a:extLst>
              <a:ext uri="{FF2B5EF4-FFF2-40B4-BE49-F238E27FC236}">
                <a16:creationId xmlns:a16="http://schemas.microsoft.com/office/drawing/2014/main" xmlns="" id="{6025D2DB-A12A-44DB-B00E-F4D622329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E88C6E31-56FB-7F41-9890-5C9C0719F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1057299"/>
            <a:ext cx="3854945" cy="16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E7E7877-F64E-4EEA-B778-138031EFF8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97C1A41-5E80-2C4F-B8CF-9459FE4D4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09"/>
          <a:stretch/>
        </p:blipFill>
        <p:spPr>
          <a:xfrm>
            <a:off x="622549" y="3845374"/>
            <a:ext cx="3854945" cy="235222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7DD6C4F3-70FD-4F13-919C-702EE48864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xmlns="" id="{3634FE7F-90A0-764A-9D2E-333D5EBB2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b="86185"/>
          <a:stretch/>
        </p:blipFill>
        <p:spPr>
          <a:xfrm>
            <a:off x="5144764" y="3122766"/>
            <a:ext cx="6410084" cy="6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4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ard&#10;&#10;Description automatically generated">
            <a:extLst>
              <a:ext uri="{FF2B5EF4-FFF2-40B4-BE49-F238E27FC236}">
                <a16:creationId xmlns:a16="http://schemas.microsoft.com/office/drawing/2014/main" xmlns="" id="{8DA401D7-E861-1945-A5FB-497A7E41B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62600" t="30892" b="50000"/>
          <a:stretch/>
        </p:blipFill>
        <p:spPr>
          <a:xfrm>
            <a:off x="457202" y="1049981"/>
            <a:ext cx="5426764" cy="1448675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4E66C57A-A865-5A4D-BD85-F1349335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3851405"/>
            <a:ext cx="5426764" cy="231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799448F2-0E5B-42DA-B2D1-11A14E947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4E8A7552-20E1-4F34-ADAB-C1DB6634D4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710C562-F46C-554C-AA5F-5672A75F5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1823634"/>
            <a:ext cx="5426764" cy="30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3228534-D12D-414B-9A1D-E1DCBCBE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634699"/>
            <a:ext cx="5426764" cy="227924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14B3C93-6D6D-C94C-A7B1-DA45DB46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7" y="3944061"/>
            <a:ext cx="5748498" cy="25583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799448F2-0E5B-42DA-B2D1-11A14E947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E8A7552-20E1-4F34-ADAB-C1DB6634D4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xmlns="" id="{E17BC427-7D22-6A49-918B-36EC50D92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6308034" y="1321658"/>
            <a:ext cx="5426764" cy="40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822DAA-687A-5748-A0E3-CDBF95EC2D54}"/>
              </a:ext>
            </a:extLst>
          </p:cNvPr>
          <p:cNvSpPr txBox="1"/>
          <p:nvPr/>
        </p:nvSpPr>
        <p:spPr>
          <a:xfrm>
            <a:off x="1732525" y="815005"/>
            <a:ext cx="9432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COMPARISION BETWEEN CLASSIFIERS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936873"/>
              </p:ext>
            </p:extLst>
          </p:nvPr>
        </p:nvGraphicFramePr>
        <p:xfrm>
          <a:off x="706579" y="1787234"/>
          <a:ext cx="10612584" cy="4169861"/>
        </p:xfrm>
        <a:graphic>
          <a:graphicData uri="http://schemas.openxmlformats.org/drawingml/2006/table">
            <a:tbl>
              <a:tblPr/>
              <a:tblGrid>
                <a:gridCol w="4419526"/>
                <a:gridCol w="3375431"/>
                <a:gridCol w="2817627"/>
              </a:tblGrid>
              <a:tr h="67469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Classifiers​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2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4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Accuracy​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2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4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F1 score (0/1)​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2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428"/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Naïve Bayer​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2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4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0.67​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2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0.58/0.74​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2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9CD"/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KNN​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4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0.93​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0.85/0.96​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8"/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Linear SVM​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4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0.915​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0.78/0.95​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9CD"/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SVM with Kernel​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4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0.915​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0.78/0.95​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8"/>
                    </a:solidFill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Random Forest​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4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0.915​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0.78/0.95​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9CD"/>
                    </a:solidFill>
                  </a:tcPr>
                </a:tc>
              </a:tr>
              <a:tr h="73000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Artificial Neural Network​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4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FF0000"/>
                          </a:solidFill>
                          <a:effectLst/>
                          <a:latin typeface="Franklin Gothic Book"/>
                        </a:rPr>
                        <a:t>0.9322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Franklin Gothic Book"/>
                        </a:rPr>
                        <a:t>0.82/0.96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8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2225" y="2366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2C6304A4-F8A2-D749-A551-0C9CCEBB0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9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822687E4-EA96-1B4E-A448-BE9B9EDDA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70"/>
          <a:stretch/>
        </p:blipFill>
        <p:spPr>
          <a:xfrm>
            <a:off x="135467" y="-1476"/>
            <a:ext cx="5517817" cy="32283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82F4B66-18D4-6242-BF10-139D8C12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6160"/>
            <a:ext cx="5883965" cy="329184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99448F2-0E5B-42DA-B2D1-11A14E947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E8A7552-20E1-4F34-ADAB-C1DB6634D4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DFD071-D3BC-9440-9101-41511EAC3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6308034" y="1545513"/>
            <a:ext cx="5426764" cy="36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DD651B61-325E-4E73-8445-38B0DE8AAA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B42E5253-D3AC-4AC2-B766-8B34F13C2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10AE8D57-436A-4073-9A75-15BB5949F8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3CED7894-4F62-4A6C-8DB5-DB5BE08E9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E536F3B4-50F6-4C52-8F76-4EB1214719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icture containing toy, table, sitting, cake&#10;&#10;Description automatically generated">
            <a:extLst>
              <a:ext uri="{FF2B5EF4-FFF2-40B4-BE49-F238E27FC236}">
                <a16:creationId xmlns:a16="http://schemas.microsoft.com/office/drawing/2014/main" xmlns="" id="{04ADC14F-F24C-B047-9D09-5849E1044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654296" y="1444459"/>
            <a:ext cx="6735272" cy="3788588"/>
          </a:xfrm>
          <a:prstGeom prst="rect">
            <a:avLst/>
          </a:prstGeom>
        </p:spPr>
      </p:pic>
      <p:graphicFrame>
        <p:nvGraphicFramePr>
          <p:cNvPr id="57" name="TextBox 5">
            <a:extLst>
              <a:ext uri="{FF2B5EF4-FFF2-40B4-BE49-F238E27FC236}">
                <a16:creationId xmlns:a16="http://schemas.microsoft.com/office/drawing/2014/main" xmlns="" id="{B1075D64-F327-4F11-88F1-CCDEDB18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331176"/>
              </p:ext>
            </p:extLst>
          </p:nvPr>
        </p:nvGraphicFramePr>
        <p:xfrm>
          <a:off x="609906" y="2340864"/>
          <a:ext cx="3568661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2136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86C6393-ADDF-9342-BE84-6ACA6C1D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438017-23C8-C94C-A7FA-B336DED90E68}"/>
              </a:ext>
            </a:extLst>
          </p:cNvPr>
          <p:cNvSpPr txBox="1"/>
          <p:nvPr/>
        </p:nvSpPr>
        <p:spPr>
          <a:xfrm>
            <a:off x="7176914" y="2362842"/>
            <a:ext cx="5683468" cy="1066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i="1" dirty="0">
                <a:latin typeface="+mj-lt"/>
                <a:ea typeface="+mj-ea"/>
                <a:cs typeface="+mj-cs"/>
              </a:rPr>
              <a:t>Classification Feature Selection Techniques</a:t>
            </a:r>
            <a:endParaRPr lang="en-US" sz="3400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48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EE6170B5-783C-B344-8F9B-803DA91F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429"/>
            <a:ext cx="11544300" cy="489857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6AEE73F-E99E-3548-94B2-1B4063D2E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2700867" y="156029"/>
            <a:ext cx="1803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xmlns="" id="{EBDC40C0-E1A7-4F68-ACE9-8D5E7B1F3D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6C566B69-4C0B-443D-9422-FEE42F1CA7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4" name="Freeform: Shape 143">
            <a:extLst>
              <a:ext uri="{FF2B5EF4-FFF2-40B4-BE49-F238E27FC236}">
                <a16:creationId xmlns:a16="http://schemas.microsoft.com/office/drawing/2014/main" xmlns="" id="{BE0A882E-BEF2-4019-8A28-318E0E2FBA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25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0655 w 12192000"/>
              <a:gd name="connsiteY3" fmla="*/ 6858000 h 6858000"/>
              <a:gd name="connsiteX4" fmla="*/ 11572884 w 12192000"/>
              <a:gd name="connsiteY4" fmla="*/ 6759738 h 6858000"/>
              <a:gd name="connsiteX5" fmla="*/ 11812292 w 12192000"/>
              <a:gd name="connsiteY5" fmla="*/ 6532282 h 6858000"/>
              <a:gd name="connsiteX6" fmla="*/ 11956995 w 12192000"/>
              <a:gd name="connsiteY6" fmla="*/ 6386992 h 6858000"/>
              <a:gd name="connsiteX7" fmla="*/ 11801234 w 12192000"/>
              <a:gd name="connsiteY7" fmla="*/ 6284788 h 6858000"/>
              <a:gd name="connsiteX8" fmla="*/ 11856520 w 12192000"/>
              <a:gd name="connsiteY8" fmla="*/ 6193604 h 6858000"/>
              <a:gd name="connsiteX9" fmla="*/ 11722875 w 12192000"/>
              <a:gd name="connsiteY9" fmla="*/ 5956630 h 6858000"/>
              <a:gd name="connsiteX10" fmla="*/ 11763258 w 12192000"/>
              <a:gd name="connsiteY10" fmla="*/ 5635988 h 6858000"/>
              <a:gd name="connsiteX11" fmla="*/ 11706050 w 12192000"/>
              <a:gd name="connsiteY11" fmla="*/ 5351418 h 6858000"/>
              <a:gd name="connsiteX12" fmla="*/ 11697876 w 12192000"/>
              <a:gd name="connsiteY12" fmla="*/ 4763241 h 6858000"/>
              <a:gd name="connsiteX13" fmla="*/ 11776236 w 12192000"/>
              <a:gd name="connsiteY13" fmla="*/ 4730675 h 6858000"/>
              <a:gd name="connsiteX14" fmla="*/ 11868540 w 12192000"/>
              <a:gd name="connsiteY14" fmla="*/ 4584884 h 6858000"/>
              <a:gd name="connsiteX15" fmla="*/ 11898825 w 12192000"/>
              <a:gd name="connsiteY15" fmla="*/ 4517749 h 6858000"/>
              <a:gd name="connsiteX16" fmla="*/ 11897864 w 12192000"/>
              <a:gd name="connsiteY16" fmla="*/ 4375464 h 6858000"/>
              <a:gd name="connsiteX17" fmla="*/ 11854116 w 12192000"/>
              <a:gd name="connsiteY17" fmla="*/ 4311838 h 6858000"/>
              <a:gd name="connsiteX18" fmla="*/ 11901709 w 12192000"/>
              <a:gd name="connsiteY18" fmla="*/ 4203620 h 6858000"/>
              <a:gd name="connsiteX19" fmla="*/ 11974782 w 12192000"/>
              <a:gd name="connsiteY19" fmla="*/ 4114442 h 6858000"/>
              <a:gd name="connsiteX20" fmla="*/ 11932476 w 12192000"/>
              <a:gd name="connsiteY20" fmla="*/ 4024762 h 6858000"/>
              <a:gd name="connsiteX21" fmla="*/ 11885365 w 12192000"/>
              <a:gd name="connsiteY21" fmla="*/ 3939592 h 6858000"/>
              <a:gd name="connsiteX22" fmla="*/ 11751719 w 12192000"/>
              <a:gd name="connsiteY22" fmla="*/ 3749211 h 6858000"/>
              <a:gd name="connsiteX23" fmla="*/ 11513754 w 12192000"/>
              <a:gd name="connsiteY23" fmla="*/ 3604420 h 6858000"/>
              <a:gd name="connsiteX24" fmla="*/ 11220504 w 12192000"/>
              <a:gd name="connsiteY24" fmla="*/ 3488188 h 6858000"/>
              <a:gd name="connsiteX25" fmla="*/ 11312805 w 12192000"/>
              <a:gd name="connsiteY25" fmla="*/ 3414541 h 6858000"/>
              <a:gd name="connsiteX26" fmla="*/ 10805146 w 12192000"/>
              <a:gd name="connsiteY26" fmla="*/ 3277767 h 6858000"/>
              <a:gd name="connsiteX27" fmla="*/ 11234926 w 12192000"/>
              <a:gd name="connsiteY27" fmla="*/ 3203117 h 6858000"/>
              <a:gd name="connsiteX28" fmla="*/ 11204640 w 12192000"/>
              <a:gd name="connsiteY28" fmla="*/ 3174060 h 6858000"/>
              <a:gd name="connsiteX29" fmla="*/ 11174834 w 12192000"/>
              <a:gd name="connsiteY29" fmla="*/ 3143498 h 6858000"/>
              <a:gd name="connsiteX30" fmla="*/ 11400780 w 12192000"/>
              <a:gd name="connsiteY30" fmla="*/ 3099410 h 6858000"/>
              <a:gd name="connsiteX31" fmla="*/ 11297902 w 12192000"/>
              <a:gd name="connsiteY31" fmla="*/ 3041793 h 6858000"/>
              <a:gd name="connsiteX32" fmla="*/ 11485870 w 12192000"/>
              <a:gd name="connsiteY32" fmla="*/ 3021253 h 6858000"/>
              <a:gd name="connsiteX33" fmla="*/ 11513754 w 12192000"/>
              <a:gd name="connsiteY33" fmla="*/ 2944098 h 6858000"/>
              <a:gd name="connsiteX34" fmla="*/ 11405107 w 12192000"/>
              <a:gd name="connsiteY34" fmla="*/ 2906523 h 6858000"/>
              <a:gd name="connsiteX35" fmla="*/ 10572950 w 12192000"/>
              <a:gd name="connsiteY35" fmla="*/ 2803317 h 6858000"/>
              <a:gd name="connsiteX36" fmla="*/ 9205250 w 12192000"/>
              <a:gd name="connsiteY36" fmla="*/ 2778767 h 6858000"/>
              <a:gd name="connsiteX37" fmla="*/ 8579578 w 12192000"/>
              <a:gd name="connsiteY37" fmla="*/ 2759181 h 6858000"/>
              <a:gd name="connsiteX38" fmla="*/ 8370208 w 12192000"/>
              <a:gd name="connsiteY38" fmla="*/ 2759730 h 6858000"/>
              <a:gd name="connsiteX39" fmla="*/ 7470748 w 12192000"/>
              <a:gd name="connsiteY39" fmla="*/ 2819849 h 6858000"/>
              <a:gd name="connsiteX40" fmla="*/ 7001547 w 12192000"/>
              <a:gd name="connsiteY40" fmla="*/ 2861432 h 6858000"/>
              <a:gd name="connsiteX41" fmla="*/ 6295343 w 12192000"/>
              <a:gd name="connsiteY41" fmla="*/ 2988688 h 6858000"/>
              <a:gd name="connsiteX42" fmla="*/ 6075166 w 12192000"/>
              <a:gd name="connsiteY42" fmla="*/ 3078367 h 6858000"/>
              <a:gd name="connsiteX43" fmla="*/ 5859314 w 12192000"/>
              <a:gd name="connsiteY43" fmla="*/ 3139490 h 6858000"/>
              <a:gd name="connsiteX44" fmla="*/ 5800183 w 12192000"/>
              <a:gd name="connsiteY44" fmla="*/ 3195101 h 6858000"/>
              <a:gd name="connsiteX45" fmla="*/ 5882870 w 12192000"/>
              <a:gd name="connsiteY45" fmla="*/ 3252215 h 6858000"/>
              <a:gd name="connsiteX46" fmla="*/ 6232848 w 12192000"/>
              <a:gd name="connsiteY46" fmla="*/ 3274760 h 6858000"/>
              <a:gd name="connsiteX47" fmla="*/ 5911715 w 12192000"/>
              <a:gd name="connsiteY47" fmla="*/ 3347407 h 6858000"/>
              <a:gd name="connsiteX48" fmla="*/ 6384279 w 12192000"/>
              <a:gd name="connsiteY48" fmla="*/ 3312836 h 6858000"/>
              <a:gd name="connsiteX49" fmla="*/ 6526097 w 12192000"/>
              <a:gd name="connsiteY49" fmla="*/ 3325362 h 6858000"/>
              <a:gd name="connsiteX50" fmla="*/ 6403028 w 12192000"/>
              <a:gd name="connsiteY50" fmla="*/ 3383478 h 6858000"/>
              <a:gd name="connsiteX51" fmla="*/ 5767013 w 12192000"/>
              <a:gd name="connsiteY51" fmla="*/ 3500713 h 6858000"/>
              <a:gd name="connsiteX52" fmla="*/ 5706920 w 12192000"/>
              <a:gd name="connsiteY52" fmla="*/ 3511233 h 6858000"/>
              <a:gd name="connsiteX53" fmla="*/ 5310793 w 12192000"/>
              <a:gd name="connsiteY53" fmla="*/ 3677066 h 6858000"/>
              <a:gd name="connsiteX54" fmla="*/ 5548276 w 12192000"/>
              <a:gd name="connsiteY54" fmla="*/ 3660533 h 6858000"/>
              <a:gd name="connsiteX55" fmla="*/ 5293005 w 12192000"/>
              <a:gd name="connsiteY55" fmla="*/ 3765743 h 6858000"/>
              <a:gd name="connsiteX56" fmla="*/ 4983410 w 12192000"/>
              <a:gd name="connsiteY56" fmla="*/ 3883981 h 6858000"/>
              <a:gd name="connsiteX57" fmla="*/ 4674775 w 12192000"/>
              <a:gd name="connsiteY57" fmla="*/ 4068850 h 6858000"/>
              <a:gd name="connsiteX58" fmla="*/ 4453155 w 12192000"/>
              <a:gd name="connsiteY58" fmla="*/ 4163539 h 6858000"/>
              <a:gd name="connsiteX59" fmla="*/ 4492095 w 12192000"/>
              <a:gd name="connsiteY59" fmla="*/ 4237188 h 6858000"/>
              <a:gd name="connsiteX60" fmla="*/ 4464213 w 12192000"/>
              <a:gd name="connsiteY60" fmla="*/ 4318851 h 6858000"/>
              <a:gd name="connsiteX61" fmla="*/ 4857456 w 12192000"/>
              <a:gd name="connsiteY61" fmla="*/ 4241696 h 6858000"/>
              <a:gd name="connsiteX62" fmla="*/ 4713234 w 12192000"/>
              <a:gd name="connsiteY62" fmla="*/ 4295303 h 6858000"/>
              <a:gd name="connsiteX63" fmla="*/ 4656026 w 12192000"/>
              <a:gd name="connsiteY63" fmla="*/ 4348410 h 6858000"/>
              <a:gd name="connsiteX64" fmla="*/ 4718523 w 12192000"/>
              <a:gd name="connsiteY64" fmla="*/ 4368951 h 6858000"/>
              <a:gd name="connsiteX65" fmla="*/ 4989178 w 12192000"/>
              <a:gd name="connsiteY65" fmla="*/ 4420054 h 6858000"/>
              <a:gd name="connsiteX66" fmla="*/ 4304127 w 12192000"/>
              <a:gd name="connsiteY66" fmla="*/ 4609933 h 6858000"/>
              <a:gd name="connsiteX67" fmla="*/ 4402677 w 12192000"/>
              <a:gd name="connsiteY67" fmla="*/ 4624463 h 6858000"/>
              <a:gd name="connsiteX68" fmla="*/ 5398287 w 12192000"/>
              <a:gd name="connsiteY68" fmla="*/ 4608430 h 6858000"/>
              <a:gd name="connsiteX69" fmla="*/ 5592504 w 12192000"/>
              <a:gd name="connsiteY69" fmla="*/ 4585886 h 6858000"/>
              <a:gd name="connsiteX70" fmla="*/ 5411266 w 12192000"/>
              <a:gd name="connsiteY70" fmla="*/ 4964142 h 6858000"/>
              <a:gd name="connsiteX71" fmla="*/ 5480493 w 12192000"/>
              <a:gd name="connsiteY71" fmla="*/ 5031277 h 6858000"/>
              <a:gd name="connsiteX72" fmla="*/ 5233393 w 12192000"/>
              <a:gd name="connsiteY72" fmla="*/ 5047810 h 6858000"/>
              <a:gd name="connsiteX73" fmla="*/ 4750251 w 12192000"/>
              <a:gd name="connsiteY73" fmla="*/ 5256728 h 6858000"/>
              <a:gd name="connsiteX74" fmla="*/ 4508440 w 12192000"/>
              <a:gd name="connsiteY74" fmla="*/ 5624965 h 6858000"/>
              <a:gd name="connsiteX75" fmla="*/ 4602665 w 12192000"/>
              <a:gd name="connsiteY75" fmla="*/ 5706629 h 6858000"/>
              <a:gd name="connsiteX76" fmla="*/ 4215189 w 12192000"/>
              <a:gd name="connsiteY76" fmla="*/ 5797811 h 6858000"/>
              <a:gd name="connsiteX77" fmla="*/ 4407966 w 12192000"/>
              <a:gd name="connsiteY77" fmla="*/ 5826870 h 6858000"/>
              <a:gd name="connsiteX78" fmla="*/ 4265186 w 12192000"/>
              <a:gd name="connsiteY78" fmla="*/ 5881478 h 6858000"/>
              <a:gd name="connsiteX79" fmla="*/ 4145964 w 12192000"/>
              <a:gd name="connsiteY79" fmla="*/ 5977170 h 6858000"/>
              <a:gd name="connsiteX80" fmla="*/ 4710350 w 12192000"/>
              <a:gd name="connsiteY80" fmla="*/ 5909035 h 6858000"/>
              <a:gd name="connsiteX81" fmla="*/ 4870916 w 12192000"/>
              <a:gd name="connsiteY81" fmla="*/ 5949616 h 6858000"/>
              <a:gd name="connsiteX82" fmla="*/ 4960333 w 12192000"/>
              <a:gd name="connsiteY82" fmla="*/ 5949115 h 6858000"/>
              <a:gd name="connsiteX83" fmla="*/ 5073788 w 12192000"/>
              <a:gd name="connsiteY83" fmla="*/ 5953623 h 6858000"/>
              <a:gd name="connsiteX84" fmla="*/ 4979084 w 12192000"/>
              <a:gd name="connsiteY84" fmla="*/ 5990197 h 6858000"/>
              <a:gd name="connsiteX85" fmla="*/ 5100228 w 12192000"/>
              <a:gd name="connsiteY85" fmla="*/ 6151519 h 6858000"/>
              <a:gd name="connsiteX86" fmla="*/ 4666602 w 12192000"/>
              <a:gd name="connsiteY86" fmla="*/ 6266250 h 6858000"/>
              <a:gd name="connsiteX87" fmla="*/ 4762750 w 12192000"/>
              <a:gd name="connsiteY87" fmla="*/ 6288795 h 6858000"/>
              <a:gd name="connsiteX88" fmla="*/ 4815151 w 12192000"/>
              <a:gd name="connsiteY88" fmla="*/ 6322363 h 6858000"/>
              <a:gd name="connsiteX89" fmla="*/ 4558918 w 12192000"/>
              <a:gd name="connsiteY89" fmla="*/ 6504727 h 6858000"/>
              <a:gd name="connsiteX90" fmla="*/ 4899280 w 12192000"/>
              <a:gd name="connsiteY90" fmla="*/ 6480679 h 6858000"/>
              <a:gd name="connsiteX91" fmla="*/ 4692563 w 12192000"/>
              <a:gd name="connsiteY91" fmla="*/ 6586391 h 6858000"/>
              <a:gd name="connsiteX92" fmla="*/ 4303645 w 12192000"/>
              <a:gd name="connsiteY92" fmla="*/ 6834888 h 6858000"/>
              <a:gd name="connsiteX93" fmla="*/ 4307829 w 12192000"/>
              <a:gd name="connsiteY93" fmla="*/ 6852361 h 6858000"/>
              <a:gd name="connsiteX94" fmla="*/ 4323786 w 12192000"/>
              <a:gd name="connsiteY94" fmla="*/ 6858000 h 6858000"/>
              <a:gd name="connsiteX95" fmla="*/ 0 w 12192000"/>
              <a:gd name="connsiteY9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7A18BCA-D277-DF4A-8972-ACC1675BF43E}"/>
              </a:ext>
            </a:extLst>
          </p:cNvPr>
          <p:cNvSpPr txBox="1"/>
          <p:nvPr/>
        </p:nvSpPr>
        <p:spPr>
          <a:xfrm>
            <a:off x="948038" y="843324"/>
            <a:ext cx="5257800" cy="17015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1" dirty="0">
                <a:latin typeface="+mj-lt"/>
                <a:ea typeface="+mj-ea"/>
                <a:cs typeface="+mj-cs"/>
              </a:rPr>
              <a:t>Statistical</a:t>
            </a:r>
            <a:r>
              <a:rPr lang="en-US" sz="4400" i="1" dirty="0">
                <a:latin typeface="+mj-lt"/>
                <a:ea typeface="+mj-ea"/>
                <a:cs typeface="+mj-cs"/>
              </a:rPr>
              <a:t> </a:t>
            </a:r>
            <a:r>
              <a:rPr lang="en-US" sz="4400" b="1" i="1" dirty="0">
                <a:latin typeface="+mj-lt"/>
                <a:ea typeface="+mj-ea"/>
                <a:cs typeface="+mj-cs"/>
              </a:rPr>
              <a:t>Feature Selection Techniques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xmlns="" id="{098158F6-9C8A-5941-81D0-30E3E9DE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27959"/>
            <a:ext cx="12328071" cy="283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0262D0B-B46A-3141-B78C-F3C29DC78A25}"/>
              </a:ext>
            </a:extLst>
          </p:cNvPr>
          <p:cNvSpPr txBox="1"/>
          <p:nvPr/>
        </p:nvSpPr>
        <p:spPr>
          <a:xfrm>
            <a:off x="7177479" y="1483065"/>
            <a:ext cx="38314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/>
              <a:t>ANNOVA​.</a:t>
            </a:r>
          </a:p>
          <a:p>
            <a:endParaRPr lang="en-US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/>
              <a:t>Chi Squared</a:t>
            </a:r>
          </a:p>
        </p:txBody>
      </p:sp>
    </p:spTree>
    <p:extLst>
      <p:ext uri="{BB962C8B-B14F-4D97-AF65-F5344CB8AC3E}">
        <p14:creationId xmlns:p14="http://schemas.microsoft.com/office/powerpoint/2010/main" val="22779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D9FC6AC-4A12-4825-8ABE-0732B8EF4D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BAB8293B-2109-304A-A886-84520E2A3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43" b="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825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8E57337-229B-254E-805B-9B7A3AFC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40871"/>
            <a:ext cx="11633200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6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AA359C7D-4B45-49B7-B3C2-04217BBCD3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xmlns="" id="{A0DE92DF-4769-4DE9-93FD-EE31271850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711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F2FEDA8-997C-1242-8A62-666834059800}"/>
              </a:ext>
            </a:extLst>
          </p:cNvPr>
          <p:cNvSpPr/>
          <p:nvPr/>
        </p:nvSpPr>
        <p:spPr>
          <a:xfrm>
            <a:off x="0" y="569405"/>
            <a:ext cx="3964008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i="1" dirty="0">
                <a:effectLst/>
                <a:latin typeface="+mj-lt"/>
                <a:ea typeface="+mj-ea"/>
                <a:cs typeface="+mj-cs"/>
              </a:rPr>
              <a:t>Prediction Results on features selected by Classification technique[SVM - Linear]:</a:t>
            </a:r>
            <a:endParaRPr lang="en-US" sz="2200" i="1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12C091A-1C5C-EC4C-8D4E-2DFA422CE2C6}"/>
              </a:ext>
            </a:extLst>
          </p:cNvPr>
          <p:cNvSpPr txBox="1"/>
          <p:nvPr/>
        </p:nvSpPr>
        <p:spPr>
          <a:xfrm>
            <a:off x="218124" y="2989308"/>
            <a:ext cx="3964007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Test split was kept 0.3​.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Only features having correlation greater than 80% qualifies.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xmlns="" id="{5A18035C-ADE9-4A4B-B316-F87D161C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1515" y="0"/>
            <a:ext cx="8237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6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F269BDC9-F5DC-4A16-9583-2F8CE41846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D110A3-89CC-D547-87F1-87BB9A93D2AA}"/>
              </a:ext>
            </a:extLst>
          </p:cNvPr>
          <p:cNvSpPr txBox="1"/>
          <p:nvPr/>
        </p:nvSpPr>
        <p:spPr>
          <a:xfrm>
            <a:off x="1522476" y="4300477"/>
            <a:ext cx="9144000" cy="115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i="1" dirty="0">
                <a:latin typeface="+mj-lt"/>
                <a:ea typeface="+mj-ea"/>
                <a:cs typeface="+mj-cs"/>
              </a:rPr>
              <a:t>Prediction Results on features selected by Classification technique[SVM - RBF]</a:t>
            </a:r>
            <a:endParaRPr lang="en-US" sz="3400" i="1" dirty="0">
              <a:latin typeface="+mj-lt"/>
              <a:ea typeface="+mj-ea"/>
              <a:cs typeface="+mj-cs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761F06E6-EBD9-9044-B0CE-DA725A5CD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586" y="0"/>
            <a:ext cx="11723913" cy="406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5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D8628CD4-C616-4AE5-93ED-5825EFB50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C151479-028A-44AB-BBD0-BFBDDD0902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444" y="507492"/>
            <a:ext cx="11183112" cy="5843016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64CFEF0F-C029-E34A-80EA-9DB4E1AEB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2441" r="1" b="2121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259A422-0023-4292-8200-E080556F30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2413CA5-4739-4BC9-8BB3-B0A4928D3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3F018C8-8632-FA49-833F-064F51B25698}"/>
              </a:ext>
            </a:extLst>
          </p:cNvPr>
          <p:cNvSpPr txBox="1"/>
          <p:nvPr/>
        </p:nvSpPr>
        <p:spPr>
          <a:xfrm>
            <a:off x="5636418" y="1071563"/>
            <a:ext cx="469741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F3CAD35-4B07-6249-A84A-E1C314AA70FD}"/>
              </a:ext>
            </a:extLst>
          </p:cNvPr>
          <p:cNvSpPr/>
          <p:nvPr/>
        </p:nvSpPr>
        <p:spPr>
          <a:xfrm>
            <a:off x="6415897" y="641378"/>
            <a:ext cx="5299091" cy="5575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PRE-PROCESSING.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NAÏVE BAYES.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K-NEAREST NEIGHBORHS.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SVM.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SVM.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TECHNIQUES.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 COMPARISON.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6E3B0C-33A4-2041-96C4-2235E6A68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601175" y="1310142"/>
            <a:ext cx="5337710" cy="35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DC833D-FA9E-D14D-AC2D-020609E51D89}"/>
              </a:ext>
            </a:extLst>
          </p:cNvPr>
          <p:cNvSpPr txBox="1"/>
          <p:nvPr/>
        </p:nvSpPr>
        <p:spPr>
          <a:xfrm>
            <a:off x="2637182" y="251791"/>
            <a:ext cx="6162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40780388-8D29-3545-BDD9-F4ED729A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674"/>
            <a:ext cx="12192000" cy="60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0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9C867835-A917-4A2B-8424-3AFAF74363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597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6E3C16C-A5F6-EE49-A71E-27C2FDD3A845}"/>
              </a:ext>
            </a:extLst>
          </p:cNvPr>
          <p:cNvSpPr txBox="1"/>
          <p:nvPr/>
        </p:nvSpPr>
        <p:spPr>
          <a:xfrm>
            <a:off x="1" y="2248263"/>
            <a:ext cx="5287616" cy="24297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BEFORE DATA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PRE-PROCESSING.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Values of the attributes prior to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pre-processing.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54B2BEB-710B-2F46-AA42-101E4EA47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852" y="0"/>
            <a:ext cx="5340626" cy="67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8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xmlns="" id="{6E2B17B6-CB6E-4E5C-AC3B-18B7C91D80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xmlns="" id="{57F674D0-5816-4E8A-BCEB-6637F2469D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Freeform: Shape 194">
            <a:extLst>
              <a:ext uri="{FF2B5EF4-FFF2-40B4-BE49-F238E27FC236}">
                <a16:creationId xmlns:a16="http://schemas.microsoft.com/office/drawing/2014/main" xmlns="" id="{FD78F7CD-9EFB-48CC-80BD-85B57EE4DA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1162050"/>
            <a:ext cx="5470628" cy="4194013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F69DC6-4E1C-E24C-AFED-AD49EDE34B30}"/>
              </a:ext>
            </a:extLst>
          </p:cNvPr>
          <p:cNvSpPr txBox="1"/>
          <p:nvPr/>
        </p:nvSpPr>
        <p:spPr>
          <a:xfrm>
            <a:off x="1400175" y="2524126"/>
            <a:ext cx="3833312" cy="1457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>
                <a:latin typeface="+mj-lt"/>
                <a:ea typeface="+mj-ea"/>
                <a:cs typeface="+mj-cs"/>
              </a:rPr>
              <a:t>CLASS VARIABLE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B0E92DF1-290B-264C-8C73-D1A1BA46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5457" y="1778239"/>
            <a:ext cx="5623077" cy="385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1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9C867835-A917-4A2B-8424-3AFAF74363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BAFC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0705F5-0290-1045-852A-A4416F842560}"/>
              </a:ext>
            </a:extLst>
          </p:cNvPr>
          <p:cNvSpPr txBox="1"/>
          <p:nvPr/>
        </p:nvSpPr>
        <p:spPr>
          <a:xfrm>
            <a:off x="535387" y="2248263"/>
            <a:ext cx="3768917" cy="1606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 : REMOVING DUMMY VARIABLE</a:t>
            </a:r>
          </a:p>
        </p:txBody>
      </p:sp>
      <p:pic>
        <p:nvPicPr>
          <p:cNvPr id="3" name="Picture 2" descr="A picture containing bird, flower&#10;&#10;Description automatically generated">
            <a:extLst>
              <a:ext uri="{FF2B5EF4-FFF2-40B4-BE49-F238E27FC236}">
                <a16:creationId xmlns:a16="http://schemas.microsoft.com/office/drawing/2014/main" xmlns="" id="{76178988-C938-E145-A7D0-8E4F14FC5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7182091" y="1789817"/>
            <a:ext cx="4371155" cy="327836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16D9C5CB-5BFE-8C42-9DA4-65DD58BB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131" y="5864090"/>
            <a:ext cx="11734689" cy="46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1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50822218-0828-4B6C-924D-D40E4C0E7A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35E683-34C5-8744-84E5-344C166A0A48}"/>
              </a:ext>
            </a:extLst>
          </p:cNvPr>
          <p:cNvSpPr txBox="1"/>
          <p:nvPr/>
        </p:nvSpPr>
        <p:spPr>
          <a:xfrm>
            <a:off x="643469" y="2485205"/>
            <a:ext cx="4044279" cy="1915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i="1" dirty="0">
                <a:latin typeface="+mj-lt"/>
                <a:ea typeface="+mj-ea"/>
                <a:cs typeface="+mj-cs"/>
              </a:rPr>
              <a:t>We are using </a:t>
            </a:r>
            <a:r>
              <a:rPr lang="en-US" sz="2300" b="1" i="1" dirty="0">
                <a:latin typeface="+mj-lt"/>
                <a:ea typeface="+mj-ea"/>
                <a:cs typeface="+mj-cs"/>
              </a:rPr>
              <a:t>“</a:t>
            </a:r>
            <a:r>
              <a:rPr lang="en-US" sz="2300" b="1" i="1" dirty="0" err="1">
                <a:latin typeface="+mj-lt"/>
                <a:ea typeface="+mj-ea"/>
                <a:cs typeface="+mj-cs"/>
              </a:rPr>
              <a:t>sklearn.preprocessing.StandardScaler</a:t>
            </a:r>
            <a:r>
              <a:rPr lang="en-US" sz="2300" b="1" i="1" dirty="0">
                <a:latin typeface="+mj-lt"/>
                <a:ea typeface="+mj-ea"/>
                <a:cs typeface="+mj-cs"/>
              </a:rPr>
              <a:t>” </a:t>
            </a:r>
            <a:r>
              <a:rPr lang="en-US" sz="2300" i="1" dirty="0">
                <a:latin typeface="+mj-lt"/>
                <a:ea typeface="+mj-ea"/>
                <a:cs typeface="+mj-cs"/>
              </a:rPr>
              <a:t>to</a:t>
            </a:r>
            <a:r>
              <a:rPr lang="en-US" sz="2300" b="1" i="1" dirty="0">
                <a:latin typeface="+mj-lt"/>
                <a:ea typeface="+mj-ea"/>
                <a:cs typeface="+mj-cs"/>
              </a:rPr>
              <a:t> </a:t>
            </a:r>
            <a:r>
              <a:rPr lang="en-US" sz="2300" i="1" dirty="0">
                <a:latin typeface="+mj-lt"/>
                <a:ea typeface="+mj-ea"/>
                <a:cs typeface="+mj-cs"/>
              </a:rPr>
              <a:t>standardize features by removing the mean and scaling to unit variance.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00" b="1" i="1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00" b="1" i="1" dirty="0"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E4065D80-0046-0347-B507-9E1C967C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421" y="4611277"/>
            <a:ext cx="11548531" cy="166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A1856DF7-6619-2741-BD0A-49C31BDF3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4385732" y="659383"/>
            <a:ext cx="3420532" cy="312734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80B7C0B7-F283-424F-AC21-066DD7B32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127998" y="1265305"/>
            <a:ext cx="3420533" cy="19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7742A528-B5BC-48B8-92DE-9C2B44451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BBAF67EA-9892-6045-AB3D-73C427998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b="87413"/>
          <a:stretch/>
        </p:blipFill>
        <p:spPr>
          <a:xfrm>
            <a:off x="-348343" y="40501"/>
            <a:ext cx="4601196" cy="1309328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36C2F39-4776-1246-8BED-3668F65BB169}"/>
              </a:ext>
            </a:extLst>
          </p:cNvPr>
          <p:cNvSpPr/>
          <p:nvPr/>
        </p:nvSpPr>
        <p:spPr>
          <a:xfrm>
            <a:off x="323231" y="2591191"/>
            <a:ext cx="460119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Extracting attribute of high correlation ( &gt;=0.9 )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Generated the heat Map to represent the</a:t>
            </a:r>
          </a:p>
          <a:p>
            <a:pPr>
              <a:spcAft>
                <a:spcPts val="600"/>
              </a:spcAft>
            </a:pPr>
            <a:r>
              <a:rPr lang="en-US" b="0" i="0" dirty="0">
                <a:solidFill>
                  <a:srgbClr val="000000"/>
                </a:solidFill>
                <a:effectLst/>
              </a:rPr>
              <a:t>     correlation</a:t>
            </a:r>
            <a:r>
              <a:rPr lang="en-US" b="0" i="0" dirty="0">
                <a:effectLst/>
              </a:rPr>
              <a:t>​.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C991BFC9-DCA9-974C-B922-5DCE86525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87" y="40501"/>
            <a:ext cx="7474690" cy="666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6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Century School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205</Words>
  <Application>Microsoft Office PowerPoint</Application>
  <PresentationFormat>Custom</PresentationFormat>
  <Paragraphs>69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DividendVTI</vt:lpstr>
      <vt:lpstr>BrushVTI</vt:lpstr>
      <vt:lpstr> PARKINSON’S DISEASE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PARKINSON’S DISEASE</dc:title>
  <dc:creator>Pooja Deepak Patil</dc:creator>
  <cp:lastModifiedBy>hiiii</cp:lastModifiedBy>
  <cp:revision>4</cp:revision>
  <dcterms:created xsi:type="dcterms:W3CDTF">2020-04-28T07:24:40Z</dcterms:created>
  <dcterms:modified xsi:type="dcterms:W3CDTF">2020-04-29T22:09:29Z</dcterms:modified>
</cp:coreProperties>
</file>